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58" r:id="rId5"/>
    <p:sldId id="262" r:id="rId6"/>
    <p:sldId id="266" r:id="rId7"/>
    <p:sldId id="259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CCF"/>
    <a:srgbClr val="FCF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22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9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4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3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47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50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15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7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53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136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0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C0B-D331-4525-869C-4F7A89254ED4}" type="datetimeFigureOut">
              <a:rPr lang="ro-RO" smtClean="0"/>
              <a:t>04.03.2021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C05E-8086-4981-856E-2CF6E78C2FB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61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legiul.tehnic.carol@gmail.co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carol.r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6116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7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 în finalizarea clasei a VIII-a!</a:t>
            </a:r>
            <a:b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 AȘTEPTĂM CU DRAG LA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 „CAROL I”</a:t>
            </a:r>
            <a:b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TUR VIRTUAL: </a:t>
            </a:r>
            <a:r>
              <a:rPr lang="ro-RO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o-RO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://tours.toe.hubproedus.ro/0091/index.htm</a:t>
            </a:r>
          </a:p>
        </p:txBody>
      </p:sp>
      <p:pic>
        <p:nvPicPr>
          <p:cNvPr id="6" name="Content Placeholder 5" descr="C:\Users\Director adjunct\Documents\Promovarea scolii\poze scoala\carol I\IMG_20170407_1107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4927"/>
            <a:ext cx="2540189" cy="206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Director adjunct\Desktop\Poze târg\59778899_852490718452731_339726243756769280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rector adjunct\Desktop\Poze târg\colaj-erasmus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6755"/>
            <a:ext cx="34287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CRÂNGAȘI, SECTOR 6</a:t>
            </a:r>
            <a:endParaRPr lang="ro-RO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36904" cy="525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1512168" cy="25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COLEGIUL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TEHNIC „CAROL I”</a:t>
            </a:r>
            <a:endParaRPr lang="ro-RO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824536" cy="43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412776"/>
            <a:ext cx="4608512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Cartier Crângași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Strada Porumbacu, nr. 52,</a:t>
            </a:r>
            <a:r>
              <a:rPr lang="ro-RO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6</a:t>
            </a:r>
            <a:endParaRPr lang="ro-RO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Ajungeți cu:</a:t>
            </a: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-metrou </a:t>
            </a:r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Piața Crângași</a:t>
            </a:r>
            <a:r>
              <a:rPr lang="ro-RO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-tramvai </a:t>
            </a:r>
            <a:r>
              <a:rPr lang="ro-RO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41, 11, 44 </a:t>
            </a:r>
            <a:endParaRPr lang="ro-RO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5840" lvl="2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autobuz </a:t>
            </a:r>
            <a:r>
              <a:rPr lang="ro-RO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162, 163, 178</a:t>
            </a:r>
            <a:endParaRPr lang="ro-RO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vi-VN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021 2202750</a:t>
            </a:r>
            <a:endParaRPr lang="ro-RO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colegiul.tehnic.carol@gmail.com</a:t>
            </a:r>
            <a:endParaRPr lang="ro-RO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Tw Cen MT" panose="020B0602020104020603" pitchFamily="34" charset="0"/>
              <a:buChar char=" "/>
            </a:pPr>
            <a:r>
              <a:rPr lang="ro-RO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http://ctcarol.ro</a:t>
            </a:r>
            <a:endParaRPr lang="ro-RO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334000"/>
          </a:xfrm>
        </p:spPr>
        <p:txBody>
          <a:bodyPr>
            <a:normAutofit fontScale="77500" lnSpcReduction="20000"/>
          </a:bodyPr>
          <a:lstStyle/>
          <a:p>
            <a:pPr marL="0" indent="45720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şcolară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tradiţie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de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 algn="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dotată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actuale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457200" algn="r">
              <a:lnSpc>
                <a:spcPct val="120000"/>
              </a:lnSpc>
              <a:spcBef>
                <a:spcPts val="1200"/>
              </a:spcBef>
              <a:buNone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lnSpc>
                <a:spcPct val="120000"/>
              </a:lnSpc>
              <a:spcBef>
                <a:spcPts val="1200"/>
              </a:spcBef>
              <a:buNone/>
            </a:pP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Font typeface="Wingdings" pitchFamily="2" charset="2"/>
              <a:buChar char="q"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buNone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un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profesoral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pregătit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r">
              <a:buNone/>
            </a:pP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ambient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favorabil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r">
              <a:buNone/>
            </a:pP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învăţării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Vino la COLEGIUL 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TEHNIC „CAROL I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</a:t>
            </a: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„Educația este cheia care deschide poarta de aur a libertății”</a:t>
            </a:r>
          </a:p>
          <a:p>
            <a:pPr marL="0" indent="0">
              <a:buNone/>
            </a:pP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George Washington</a:t>
            </a:r>
          </a:p>
          <a:p>
            <a:pPr marL="0" indent="0">
              <a:buNone/>
            </a:pPr>
            <a:endParaRPr lang="ro-RO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„Educația este cea mai puternică armă pe care voi o puteți folosi pentru a schimba lumea”</a:t>
            </a:r>
          </a:p>
          <a:p>
            <a:pPr marL="0" indent="0">
              <a:buNone/>
            </a:pP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Nelson Mandela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435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 TEHNIC „CAROL I”</a:t>
            </a:r>
            <a:endParaRPr lang="ro-RO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Clădiri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reabilitate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 în Proiectul 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endParaRPr lang="ro-RO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otări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(laboratoare, ateliere, cabinete tehnologice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înnoite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Sală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sport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nouă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multifuncțională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modernă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fotbal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nocturnă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baschet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Sală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festivități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Bibliotecă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peste </a:t>
            </a:r>
            <a:r>
              <a:rPr lang="ro-RO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lang="ro-RO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cărți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cabinet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stomatologic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elevi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Atelier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mecanic auto 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atelier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strungărie</a:t>
            </a:r>
            <a:endParaRPr lang="ro-RO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Școală de șoferi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gratuită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sporită datorită supravegherii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ro-RO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3A299"/>
              </a:buClr>
              <a:buSzPct val="100000"/>
              <a:buFont typeface="Wingdings" panose="05000000000000000000" pitchFamily="2" charset="2"/>
              <a:buChar char="§"/>
            </a:pPr>
            <a:r>
              <a:rPr lang="ro-RO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Cursuri </a:t>
            </a:r>
            <a:r>
              <a:rPr lang="ro-RO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dimineața</a:t>
            </a:r>
            <a:endParaRPr lang="ro-RO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130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COLEGIUL TEHNIC „CAROL I”</a:t>
            </a:r>
            <a: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Oferta </a:t>
            </a:r>
            <a: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învățământ profesional și dual</a:t>
            </a:r>
            <a:b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endParaRPr lang="ro-RO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clasă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mecanic auto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învățământ profesional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clasă 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strungar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învățământ profesional dual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58" y="1988840"/>
            <a:ext cx="4493989" cy="189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52" y="4293097"/>
            <a:ext cx="46632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CALIFICAREA  MECANIC AUTO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88" y="2341921"/>
            <a:ext cx="8229600" cy="27649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„Arta nu se poate învăţa, meseria, da!”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Vino la </a:t>
            </a: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o-RO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COLEGIUL </a:t>
            </a:r>
            <a:r>
              <a:rPr lang="ro-RO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TEHNIC „CAROL I”</a:t>
            </a: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și </a:t>
            </a: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vei avea viitorul asigurat!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TextBox 3"/>
          <p:cNvSpPr txBox="1"/>
          <p:nvPr/>
        </p:nvSpPr>
        <p:spPr>
          <a:xfrm>
            <a:off x="192578" y="1392162"/>
            <a:ext cx="8712968" cy="405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vei  învăța lângă profesioniști din cadrul firmelor cu care avem încheiate </a:t>
            </a:r>
            <a:r>
              <a:rPr lang="ro-RO" sz="24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parteneriate: AUTO COBĂLCESCU, ȚIRIAC AUTO</a:t>
            </a:r>
            <a:endParaRPr lang="ro-RO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primești </a:t>
            </a:r>
            <a:r>
              <a:rPr lang="ro-RO" sz="24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bursă de 200lei/lună de la bugetul de </a:t>
            </a:r>
            <a:r>
              <a:rPr lang="ro-RO" sz="24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stat</a:t>
            </a:r>
            <a:endParaRPr lang="ro-RO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ai posibilitatea de a continua studiile liceale sau de a te angaja direct, imediat după finalizarea școlii profesionale</a:t>
            </a:r>
            <a:endParaRPr lang="ro-RO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diploma de mecanic auto este recunoscută și în statele membre ale Uniunii Europene</a:t>
            </a:r>
            <a:endParaRPr lang="ro-RO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4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-vei avea gratuitate la școala de șoferi a Colegiului Tehnic „</a:t>
            </a:r>
            <a:r>
              <a:rPr lang="ro-RO" sz="2400" b="1" dirty="0" smtClean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Carol I”</a:t>
            </a:r>
            <a:endParaRPr lang="ro-RO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638" y="1941255"/>
            <a:ext cx="7920880" cy="296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 vei învăța?</a:t>
            </a:r>
            <a:endParaRPr lang="ro-RO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28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Calificarea asigură dobândirea de deprinderi şi abilităţi care permit executarea de lucrări de întreţinere, reglare, diagnosticare şi reparare a sistemelor, mecanismelor şi instalaţiilor autovehiculelor, dar şi de manevrare a acestora.</a:t>
            </a:r>
            <a:endParaRPr lang="ro-RO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50" y="1842350"/>
            <a:ext cx="7704856" cy="315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Oportunități de angajare</a:t>
            </a:r>
            <a:endParaRPr lang="ro-RO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Service-uri auto, ateliere mari de reparaţii autovehicule, fabrici producătoare de piese auto și autoturisme.</a:t>
            </a:r>
            <a:endParaRPr lang="ro-RO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618" y="2171607"/>
            <a:ext cx="7992888" cy="282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 ce ai nevoie pentru a reuşi?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3200" b="1" dirty="0">
                <a:solidFill>
                  <a:srgbClr val="2F549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Dexteritate manuală, imaginaţie tehnică, vedere spaţială, răbdare, precizie, abilitate de auto-organizare a muncii, vedere perfectă şi condiţie fizică generală bună. 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658" y="2651065"/>
            <a:ext cx="7272808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Vei dobândi toate aceste competențe dacă alegi școala profesională la Colegiul Tehnic „Carol I”.</a:t>
            </a:r>
            <a:endParaRPr lang="ro-RO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cdn.g4media.ro/wp-content/uploads/2019/11/volkswagen-i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3272" y="5204907"/>
            <a:ext cx="2016224" cy="159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6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58" presetID="42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200"/>
                            </p:stCondLst>
                            <p:childTnLst>
                              <p:par>
                                <p:cTn id="78" presetID="31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100"/>
                            </p:stCondLst>
                            <p:childTnLst>
                              <p:par>
                                <p:cTn id="8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1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1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8100"/>
                            </p:stCondLst>
                            <p:childTnLst>
                              <p:par>
                                <p:cTn id="126" presetID="26" presetClass="exit" presetSubtype="0" fill="hold" grpId="0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252" accel="50000">
                                          <p:stCondLst>
                                            <p:cond delay="254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5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49">
                                          <p:stCondLst>
                                            <p:cond delay="255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3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30" tmFilter="0, 0; 0.125,0.2665; 0.25,0.4; 0.375,0.465; 0.5,0.5;  0.625,0.535; 0.75,0.6; 0.875,0.7335; 1,1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65" tmFilter="0, 0; 0.125,0.2665; 0.25,0.4; 0.375,0.465; 0.5,0.5;  0.625,0.535; 0.75,0.6; 0.875,0.7335; 1,1">
                                          <p:stCondLst>
                                            <p:cond delay="185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30" tmFilter="0, 0; 0.125,0.2665; 0.25,0.4; 0.375,0.465; 0.5,0.5;  0.625,0.535; 0.75,0.6; 0.875,0.7335; 1,1">
                                          <p:stCondLst>
                                            <p:cond delay="231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2" accel="50000">
                                          <p:stCondLst>
                                            <p:cond delay="254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36">
                                          <p:stCondLst>
                                            <p:cond delay="8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232" decel="50000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36">
                                          <p:stCondLst>
                                            <p:cond delay="183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232" decel="50000">
                                          <p:stCondLst>
                                            <p:cond delay="187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36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232" decel="50000">
                                          <p:stCondLst>
                                            <p:cond delay="2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36">
                                          <p:stCondLst>
                                            <p:cond delay="25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232" decel="50000">
                                          <p:stCondLst>
                                            <p:cond delay="25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5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800"/>
                            </p:stCondLst>
                            <p:childTnLst>
                              <p:par>
                                <p:cTn id="168" presetID="22" presetClass="exit" presetSubtype="4" fill="hold" grpId="1" nodeType="after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300"/>
                            </p:stCondLst>
                            <p:childTnLst>
                              <p:par>
                                <p:cTn id="172" presetID="16" presetClass="entr" presetSubtype="2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uiExpand="1" build="allAtOnce"/>
      <p:bldP spid="5" grpId="0" uiExpand="1" build="allAtOnce"/>
      <p:bldP spid="6" grpId="0" build="allAtOnce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0419"/>
            <a:ext cx="8229600" cy="922114"/>
          </a:xfrm>
        </p:spPr>
        <p:txBody>
          <a:bodyPr>
            <a:noAutofit/>
          </a:bodyPr>
          <a:lstStyle/>
          <a:p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CALIFICAREA STRUNGAR </a:t>
            </a:r>
            <a:b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 PROFESIONAL DUAL</a:t>
            </a:r>
            <a:endParaRPr lang="ro-RO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55" y="1740320"/>
            <a:ext cx="8229600" cy="1584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„Arta nu se poate învăţa, meseria, da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ro-RO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12332"/>
            <a:ext cx="8352928" cy="287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vei  învăța lângă profesioniști din cadrul firmelor cu care avem încheiate parteneriate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primești bursă de 200lei/lună de la bugetul de stat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primești încă o bursă de la firma parteneră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SC TURBOMECANICA SA, HESPER SA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ai posibilitatea de a continua studiile liceale sau de a te angaja direct, imediat </a:t>
            </a:r>
            <a:r>
              <a:rPr lang="ro-RO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după finalizarea 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școlii profesionale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diploma de strungar este recunoscută și în statele membre ale Uniunii Europene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224" y="1556792"/>
            <a:ext cx="7415913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Știați că: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-meseria de strungar este una dintre cele mai căutate și mai bine plătite din România și din Europa?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-salariul unui strungar în Uniunea Europeană, inclusiv în România poate ajunge la 3000 Euro? 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-în prezent aproape toate piesele componente ale unui autovehicul, ale roboților sau ale dispozitivelor medicale sunt obținute prin strunjire?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-strunjirea se realizează pe strunguri automate și pe mașini cu comandă numerică, prin intermediul  calculatorului?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-strungarul execută operații simple și ușoare, acționînd PC-ul atașat mașinii?</a:t>
            </a:r>
            <a:endParaRPr lang="ro-RO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81" y="1840975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Oportunități </a:t>
            </a: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 angajare: </a:t>
            </a: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întreprinderi producătoare de autovehicule, de piese de schimb, de produse de uz casnic(vase din oţel inoxidabil), de semifabricate (profile de tipul cornierelor, tablă, ţevi etc.)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cursuricalificaregratuite.ro/wp-content/uploads/2016/11/Operator-masini-unelte-semiautomate-si-automa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224" y="2363766"/>
            <a:ext cx="748505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2731" y="2590752"/>
            <a:ext cx="8726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Vino la COLEGIUL TEHNIC „CAROL I” </a:t>
            </a:r>
            <a:endParaRPr lang="ro-RO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 </a:t>
            </a: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avea </a:t>
            </a:r>
            <a:r>
              <a:rPr lang="ro-RO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viitorul asigurat</a:t>
            </a:r>
            <a:r>
              <a:rPr lang="ro-RO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o-RO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8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2" nodeType="click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9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3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9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9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 uiExpand="1" build="p" advAuto="500"/>
      <p:bldP spid="3" grpId="1" build="p"/>
      <p:bldP spid="3" grpId="2" build="p"/>
      <p:bldP spid="4" grpId="1"/>
      <p:bldP spid="4" grpId="2"/>
      <p:bldP spid="4" grpId="3"/>
      <p:bldP spid="5" grpId="0"/>
      <p:bldP spid="5" grpId="1"/>
      <p:bldP spid="6" grpId="0"/>
      <p:bldP spid="6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637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CRÂNGAȘI, SECTOR 6</vt:lpstr>
      <vt:lpstr>COLEGIUL TEHNIC „CAROL I”</vt:lpstr>
      <vt:lpstr>  </vt:lpstr>
      <vt:lpstr>Vino la COLEGIUL TEHNIC „CAROL I”!</vt:lpstr>
      <vt:lpstr>COLEGIUL TEHNIC „CAROL I”</vt:lpstr>
      <vt:lpstr>COLEGIUL TEHNIC „CAROL I” Oferta pentru învățământ profesional și dual 2021-2022</vt:lpstr>
      <vt:lpstr>CALIFICAREA  MECANIC AUTO</vt:lpstr>
      <vt:lpstr>CALIFICAREA STRUNGAR  ÎNVĂȚĂMÂNT PROFESIONAL DUAL</vt:lpstr>
      <vt:lpstr>Succes în finalizarea clasei a VIII-a!  VĂ AȘTEPTĂM CU DRAG LA COLEGIUL TEHNIC „CAROL I” LINK TUR VIRTUAL: https://tours.toe.hubproedus.ro/0091/index.htm</vt:lpstr>
    </vt:vector>
  </TitlesOfParts>
  <Company>CTCI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CTCI</dc:creator>
  <cp:lastModifiedBy>CTCI</cp:lastModifiedBy>
  <cp:revision>33</cp:revision>
  <dcterms:created xsi:type="dcterms:W3CDTF">2021-03-03T09:59:32Z</dcterms:created>
  <dcterms:modified xsi:type="dcterms:W3CDTF">2021-03-04T10:22:13Z</dcterms:modified>
</cp:coreProperties>
</file>